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60" r:id="rId4"/>
    <p:sldId id="399" r:id="rId5"/>
    <p:sldId id="400" r:id="rId6"/>
    <p:sldId id="401" r:id="rId7"/>
    <p:sldId id="261" r:id="rId8"/>
    <p:sldId id="263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7" r:id="rId17"/>
    <p:sldId id="318" r:id="rId18"/>
    <p:sldId id="262" r:id="rId19"/>
    <p:sldId id="273" r:id="rId20"/>
    <p:sldId id="357" r:id="rId21"/>
    <p:sldId id="358" r:id="rId22"/>
    <p:sldId id="397" r:id="rId23"/>
    <p:sldId id="402" r:id="rId24"/>
    <p:sldId id="264" r:id="rId25"/>
    <p:sldId id="288" r:id="rId2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黑体" panose="02010609060101010101" pitchFamily="49" charset="-122"/>
      <p:regular r:id="rId37"/>
    </p:embeddedFont>
  </p:embeddedFontLst>
  <p:custDataLst>
    <p:tags r:id="rId3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8AC7F9-6DD5-415D-BBD1-40E46C5BC5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stem</a:t>
            </a:r>
            <a:r>
              <a:rPr lang="zh-CN" altLang="en-US"/>
              <a:t>就是所谓的花托，就是从</a:t>
            </a:r>
            <a:r>
              <a:rPr lang="en-US" altLang="zh-CN"/>
              <a:t>blossom</a:t>
            </a:r>
            <a:r>
              <a:rPr lang="zh-CN" altLang="en-US"/>
              <a:t>上连出去的一条匹配边。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Time complexity: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Naive solution:O(2e)  (每条边可以选择匹配或不匹配)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Blossom:O(e*v2)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①找到一条增广路最多遍历所有e条边，如果有花需要维护花上的点，最多维护v个点，所以是O(v*e)。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②枚举所有未匹配点作增广路，所以最多找v次增广路。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总共是O(e*v2)。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这部分过于复杂，只简要介绍。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最大权匹配等价于最小权匹配，因为在最大权匹配算法中，将原先输入的每个</a:t>
            </a:r>
            <a:r>
              <a:rPr lang="en-US" altLang="zh-CN"/>
              <a:t>weight w</a:t>
            </a:r>
            <a:r>
              <a:rPr lang="zh-CN" altLang="en-US"/>
              <a:t>修改为</a:t>
            </a:r>
            <a:r>
              <a:rPr lang="en-US" altLang="zh-CN"/>
              <a:t>max_weight-w</a:t>
            </a:r>
            <a:r>
              <a:rPr lang="zh-CN" altLang="en-US"/>
              <a:t>那得到的就是最小权匹配了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最大权匹配算法的思路就是：用「等边」构成的增广路不断进行扩充，由于用来扩充的边全是「等边」，最后得到的最大权完美匹配仍然全是「等边」。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图中由等边连起来的就是交错树，算法运行过程中可能有多颗交错树同时存在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详见</a:t>
            </a:r>
            <a:r>
              <a:rPr lang="en-US" altLang="zh-CN"/>
              <a:t>OI wiki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其实这一步是算法的最关键部分，但太过复杂就简单一提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fa94098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fa94098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fa94098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fa94098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076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7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40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52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CREDITS: This presentation template was created by </a:t>
            </a:r>
            <a:r>
              <a:rPr lang="en-GB" sz="1100" b="1">
                <a:solidFill>
                  <a:schemeClr val="accent2"/>
                </a:solidFill>
                <a:uFill>
                  <a:noFill/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  <a:hlinkClick r:id="rId2"/>
              </a:rPr>
              <a:t>Slidesgo</a:t>
            </a:r>
            <a:r>
              <a:rPr lang="en-GB" sz="11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including icons by </a:t>
            </a:r>
            <a:r>
              <a:rPr lang="en-GB" sz="1100" b="1">
                <a:solidFill>
                  <a:schemeClr val="accent2"/>
                </a:solidFill>
                <a:uFill>
                  <a:noFill/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  <a:hlinkClick r:id="rId3"/>
              </a:rPr>
              <a:t>Flaticon</a:t>
            </a:r>
            <a:r>
              <a:rPr lang="en-GB" sz="11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and infographics &amp; images by </a:t>
            </a:r>
            <a:r>
              <a:rPr lang="en-GB" sz="1100" b="1">
                <a:solidFill>
                  <a:schemeClr val="accent2"/>
                </a:solidFill>
                <a:uFill>
                  <a:noFill/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  <a:hlinkClick r:id="rId4"/>
              </a:rPr>
              <a:t>Freepik</a:t>
            </a:r>
            <a:endParaRPr sz="1100" b="1">
              <a:solidFill>
                <a:schemeClr val="accent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 panose="020B0503050000020004"/>
              <a:buNone/>
              <a:defRPr sz="8000">
                <a:latin typeface="Fira Sans Extra Condensed Medium" panose="020B0503050000020004"/>
                <a:ea typeface="Fira Sans Extra Condensed Medium" panose="020B0503050000020004"/>
                <a:cs typeface="Fira Sans Extra Condensed Medium" panose="020B0503050000020004"/>
                <a:sym typeface="Fira Sans Extra Condensed Medium" panose="020B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1" r:id="rId8"/>
    <p:sldLayoutId id="2147483664" r:id="rId9"/>
    <p:sldLayoutId id="2147483666" r:id="rId10"/>
    <p:sldLayoutId id="2147483667" r:id="rId11"/>
    <p:sldLayoutId id="2147483669" r:id="rId12"/>
    <p:sldLayoutId id="2147483670" r:id="rId13"/>
    <p:sldLayoutId id="2147483671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1.xml"/><Relationship Id="rId7" Type="http://schemas.openxmlformats.org/officeDocument/2006/relationships/image" Target="../media/image2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1.png"/><Relationship Id="rId4" Type="http://schemas.openxmlformats.org/officeDocument/2006/relationships/tags" Target="../tags/tag12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第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H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组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杨紫城、马宇恒、肖一鸣、吕子康</a:t>
            </a: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15" y="843280"/>
            <a:ext cx="6772910" cy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Blossom Algorithm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48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Augmenting path</a:t>
            </a:r>
            <a:r>
              <a:rPr lang="en-US" altLang="en-GB" sz="1400">
                <a:solidFill>
                  <a:srgbClr val="FF0000"/>
                </a:solidFill>
              </a:rPr>
              <a:t>:</a:t>
            </a:r>
            <a:endParaRPr lang="en-US" altLang="en-GB" sz="14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915670"/>
            <a:ext cx="4250055" cy="2408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860290" y="1348105"/>
            <a:ext cx="357949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GB" sz="1400">
                <a:solidFill>
                  <a:schemeClr val="accent6"/>
                </a:solidFill>
                <a:latin typeface="Montserrat"/>
                <a:ea typeface="Montserrat"/>
                <a:cs typeface="Montserrat"/>
              </a:rPr>
              <a:t>Augmenting paths can improve(or augment) the size of the current matching by switching the matched and unmatched edges</a:t>
            </a:r>
            <a:endParaRPr lang="en-GB" altLang="en-US" sz="1400">
              <a:solidFill>
                <a:schemeClr val="accent6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45" y="2499360"/>
            <a:ext cx="4173220" cy="23882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5605" y="3651885"/>
            <a:ext cx="357949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GB" sz="1400">
                <a:solidFill>
                  <a:schemeClr val="accent6"/>
                </a:solidFill>
                <a:latin typeface="Montserrat"/>
                <a:ea typeface="Montserrat"/>
                <a:cs typeface="Montserrat"/>
              </a:rPr>
              <a:t>We can prove</a:t>
            </a:r>
            <a:r>
              <a:rPr lang="en-US" altLang="en-GB" sz="1400">
                <a:solidFill>
                  <a:schemeClr val="accent6"/>
                </a:solidFill>
                <a:latin typeface="Montserrat"/>
                <a:ea typeface="Montserrat"/>
                <a:cs typeface="Montserrat"/>
              </a:rPr>
              <a:t> that</a:t>
            </a:r>
            <a:r>
              <a:rPr lang="en-GB" sz="1400">
                <a:solidFill>
                  <a:schemeClr val="accent6"/>
                </a:solidFill>
                <a:latin typeface="Montserrat"/>
                <a:ea typeface="Montserrat"/>
                <a:cs typeface="Montserrat"/>
              </a:rPr>
              <a:t>:</a:t>
            </a:r>
          </a:p>
          <a:p>
            <a:pPr marL="0" indent="0"/>
            <a:r>
              <a:rPr lang="en-GB" sz="140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contains an augmenting path &lt;=&gt; matching is not maximum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Blossom Algorithm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48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We can repeatedly improve the matching using augmenting paths,until there are none left,at which point we know the matching is maximum.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131570"/>
            <a:ext cx="5925820" cy="356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37;p41"/>
          <p:cNvSpPr txBox="1"/>
          <p:nvPr/>
        </p:nvSpPr>
        <p:spPr>
          <a:xfrm>
            <a:off x="6444615" y="1707515"/>
            <a:ext cx="2296795" cy="837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altLang="en-GB" sz="1400">
                <a:solidFill>
                  <a:srgbClr val="00B0F0"/>
                </a:solidFill>
              </a:rPr>
              <a:t>However,</a:t>
            </a:r>
            <a:r>
              <a:rPr lang="en-GB" sz="1400">
                <a:solidFill>
                  <a:srgbClr val="00B0F0"/>
                </a:solidFill>
              </a:rPr>
              <a:t>Something </a:t>
            </a:r>
            <a:r>
              <a:rPr lang="en-US" altLang="en-GB" sz="1400">
                <a:solidFill>
                  <a:srgbClr val="00B0F0"/>
                </a:solidFill>
              </a:rPr>
              <a:t>may </a:t>
            </a:r>
            <a:r>
              <a:rPr lang="en-GB" sz="1400">
                <a:solidFill>
                  <a:srgbClr val="00B0F0"/>
                </a:solidFill>
              </a:rPr>
              <a:t>make the algorithm fail </a:t>
            </a:r>
            <a:r>
              <a:rPr lang="en-US" altLang="en-GB" sz="1400">
                <a:solidFill>
                  <a:srgbClr val="00B0F0"/>
                </a:solidFill>
              </a:rPr>
              <a:t>!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1348105"/>
            <a:ext cx="2912745" cy="180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720" y="1348740"/>
            <a:ext cx="2896235" cy="179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188085" y="3796030"/>
            <a:ext cx="408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Since the augmenting path is longer than the shortest path,so is not found.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Blossom Algorithm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48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en-GB" sz="1400">
                <a:solidFill>
                  <a:srgbClr val="FF0000"/>
                </a:solidFill>
              </a:rPr>
              <a:t>The reason of failure——Blossom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95605" y="1035685"/>
            <a:ext cx="59245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en-GB" sz="1400">
                <a:solidFill>
                  <a:srgbClr val="FF0000"/>
                </a:solidFill>
                <a:latin typeface="Montserrat"/>
                <a:ea typeface="Montserrat"/>
                <a:cs typeface="Montserrat"/>
              </a:rPr>
              <a:t>Blossom: </a:t>
            </a:r>
            <a:r>
              <a:rPr lang="en-US" altLang="en-GB" sz="14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a cycle containing an odd number of “pseudo_nodes”, where a pseudo_node is either a vertex or another blossom.</a:t>
            </a:r>
          </a:p>
        </p:txBody>
      </p:sp>
      <p:pic>
        <p:nvPicPr>
          <p:cNvPr id="2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1708150"/>
            <a:ext cx="4187190" cy="289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Blossom Algorithm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48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en-GB" sz="1400">
                <a:solidFill>
                  <a:srgbClr val="FF0000"/>
                </a:solidFill>
              </a:rPr>
              <a:t>How to handle the Blossom?</a:t>
            </a:r>
          </a:p>
        </p:txBody>
      </p:sp>
      <p:pic>
        <p:nvPicPr>
          <p:cNvPr id="22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915670"/>
            <a:ext cx="3655695" cy="197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915670"/>
            <a:ext cx="37623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5" y="3004185"/>
            <a:ext cx="36480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0" y="3004185"/>
            <a:ext cx="376237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572000" y="153670"/>
            <a:ext cx="427418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en-GB" sz="1200">
                <a:solidFill>
                  <a:srgbClr val="00B0F0"/>
                </a:solidFill>
                <a:latin typeface="Montserrat"/>
                <a:ea typeface="Montserrat"/>
                <a:cs typeface="Montserrat"/>
              </a:rPr>
              <a:t>We are relying on the fact that the graph has an augmenting path if and only if the contracted graph has an augmenting path!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Blossom Algorithm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48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en-GB" sz="1400">
                <a:solidFill>
                  <a:srgbClr val="FF0000"/>
                </a:solidFill>
              </a:rPr>
              <a:t>Algorithm considering Blossom</a:t>
            </a:r>
            <a:endParaRPr lang="en-US" altLang="en-GB" sz="1400">
              <a:solidFill>
                <a:schemeClr val="dk1"/>
              </a:solidFill>
            </a:endParaRPr>
          </a:p>
        </p:txBody>
      </p:sp>
      <p:pic>
        <p:nvPicPr>
          <p:cNvPr id="26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988060"/>
            <a:ext cx="5624195" cy="35159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83935" y="1923415"/>
            <a:ext cx="22980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+mn-ea"/>
              </a:rPr>
              <a:t>Time complexity: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solidFill>
                <a:schemeClr val="dk1"/>
              </a:solidFill>
              <a:latin typeface="Montserrat"/>
              <a:ea typeface="Montserrat"/>
              <a:cs typeface="Montserrat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+mn-ea"/>
              </a:rPr>
              <a:t>Naive solution:O(2</a:t>
            </a:r>
            <a:r>
              <a:rPr lang="en-GB" baseline="3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+mn-ea"/>
              </a:rPr>
              <a:t>e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+mn-ea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solidFill>
                <a:schemeClr val="dk1"/>
              </a:solidFill>
              <a:latin typeface="Montserrat"/>
              <a:ea typeface="Montserrat"/>
              <a:cs typeface="Montserrat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+mn-ea"/>
              </a:rPr>
              <a:t>Blossom:O(e*v</a:t>
            </a:r>
            <a:r>
              <a:rPr lang="en-GB" baseline="3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+mn-ea"/>
              </a:rPr>
              <a:t>2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+mn-ea"/>
              </a:rPr>
              <a:t>)</a:t>
            </a:r>
            <a:r>
              <a:rPr>
                <a:sym typeface="+mn-ea"/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Perfect matching with weight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en-GB" sz="1400">
                <a:solidFill>
                  <a:srgbClr val="FF0000"/>
                </a:solidFill>
              </a:rPr>
              <a:t>What we want?    </a:t>
            </a:r>
            <a:r>
              <a:rPr lang="en-US" altLang="en-GB" sz="1400">
                <a:solidFill>
                  <a:schemeClr val="tx1"/>
                </a:solidFill>
              </a:rPr>
              <a:t>WMPM(minimum weight perfect matching)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endParaRPr lang="en-US" altLang="en-GB" sz="1400">
              <a:solidFill>
                <a:schemeClr val="tx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altLang="en-GB" sz="1400">
                <a:solidFill>
                  <a:schemeClr val="tx1"/>
                </a:solidFill>
              </a:rPr>
              <a:t>In fact,</a:t>
            </a:r>
            <a:r>
              <a:rPr lang="en-US" altLang="en-GB" sz="1400">
                <a:solidFill>
                  <a:srgbClr val="FF0000"/>
                </a:solidFill>
                <a:sym typeface="+mn-ea"/>
              </a:rPr>
              <a:t>minimum weight perfect matching &lt;=&gt; maximum weight perfect matching</a:t>
            </a:r>
          </a:p>
        </p:txBody>
      </p:sp>
      <p:sp>
        <p:nvSpPr>
          <p:cNvPr id="2" name="Google Shape;337;p41"/>
          <p:cNvSpPr txBox="1"/>
          <p:nvPr/>
        </p:nvSpPr>
        <p:spPr>
          <a:xfrm>
            <a:off x="179705" y="1491615"/>
            <a:ext cx="8082280" cy="3582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en-GB" sz="1400">
                <a:solidFill>
                  <a:srgbClr val="FF0000"/>
                </a:solidFill>
                <a:sym typeface="+mn-ea"/>
              </a:rPr>
              <a:t>Vertex labeling(顶标) 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and </a:t>
            </a:r>
            <a:r>
              <a:rPr lang="en-US" altLang="en-GB" sz="1400">
                <a:solidFill>
                  <a:srgbClr val="FF0000"/>
                </a:solidFill>
                <a:sym typeface="+mn-ea"/>
              </a:rPr>
              <a:t>equality edge(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等边</a:t>
            </a:r>
            <a:r>
              <a:rPr lang="en-US" altLang="en-GB" sz="1400">
                <a:solidFill>
                  <a:srgbClr val="FF0000"/>
                </a:solidFill>
                <a:sym typeface="+mn-ea"/>
              </a:rPr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en-GB" sz="1400">
              <a:solidFill>
                <a:schemeClr val="tx1"/>
              </a:solidFill>
              <a:sym typeface="+mn-ea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altLang="en-GB" sz="1400">
                <a:solidFill>
                  <a:srgbClr val="FF0000"/>
                </a:solidFill>
                <a:sym typeface="+mn-ea"/>
              </a:rPr>
              <a:t>Vertex labeling: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For every vertex i,set l(i) as this vertex’s “weight”.And for every edge (u,v),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altLang="en-GB" sz="1400">
                <a:solidFill>
                  <a:schemeClr val="tx1"/>
                </a:solidFill>
                <a:sym typeface="+mn-ea"/>
              </a:rPr>
              <a:t>make sure </a:t>
            </a:r>
            <a:r>
              <a:rPr lang="en-US" altLang="en-GB" sz="1400">
                <a:solidFill>
                  <a:srgbClr val="00B0F0"/>
                </a:solidFill>
                <a:sym typeface="+mn-ea"/>
              </a:rPr>
              <a:t>weight(u,v)≤l(u)+l(v)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endParaRPr lang="en-US" altLang="en-GB" sz="1400">
              <a:solidFill>
                <a:schemeClr val="tx1"/>
              </a:solidFill>
              <a:sym typeface="+mn-ea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altLang="en-GB" sz="1400">
                <a:solidFill>
                  <a:schemeClr val="tx1"/>
                </a:solidFill>
                <a:sym typeface="+mn-ea"/>
              </a:rPr>
              <a:t>A </a:t>
            </a:r>
            <a:r>
              <a:rPr lang="en-US" altLang="en-GB" sz="1400">
                <a:solidFill>
                  <a:srgbClr val="FF0000"/>
                </a:solidFill>
                <a:sym typeface="+mn-ea"/>
              </a:rPr>
              <a:t>equal subgraph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 is defined as a generate subgraph of the original graph with a set of legal vertex labelings, </a:t>
            </a:r>
            <a:r>
              <a:rPr lang="en-US" altLang="en-GB" sz="1400">
                <a:solidFill>
                  <a:srgbClr val="00B0F0"/>
                </a:solidFill>
                <a:sym typeface="+mn-ea"/>
              </a:rPr>
              <a:t>including all points but only those edges that satisfy weight(u,v)=l(u)+l(v)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endParaRPr lang="en-US" altLang="en-GB" sz="1400">
              <a:solidFill>
                <a:schemeClr val="tx1"/>
              </a:solidFill>
              <a:sym typeface="+mn-ea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altLang="en-GB" sz="1400">
                <a:solidFill>
                  <a:schemeClr val="tx1"/>
                </a:solidFill>
                <a:sym typeface="+mn-ea"/>
              </a:rPr>
              <a:t>We can prove that: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altLang="en-GB" sz="1400">
                <a:solidFill>
                  <a:schemeClr val="tx1"/>
                </a:solidFill>
                <a:sym typeface="+mn-ea"/>
              </a:rPr>
              <a:t>Under a set of legal vertex labelings, </a:t>
            </a:r>
            <a:r>
              <a:rPr lang="en-US" altLang="en-GB" sz="1400">
                <a:solidFill>
                  <a:srgbClr val="FF0000"/>
                </a:solidFill>
                <a:sym typeface="+mn-ea"/>
              </a:rPr>
              <a:t>if a graph’s equal subgraph exists a perfect matching, then that match is the maximum weight perfect matching of the graph.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endParaRPr lang="en-US" altLang="en-GB" sz="1400">
              <a:solidFill>
                <a:schemeClr val="tx1"/>
              </a:solidFill>
              <a:sym typeface="+mn-ea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altLang="en-GB" sz="1400">
                <a:solidFill>
                  <a:schemeClr val="tx1"/>
                </a:solidFill>
                <a:sym typeface="+mn-ea"/>
              </a:rPr>
              <a:t>Define z</a:t>
            </a:r>
            <a:r>
              <a:rPr lang="en-US" altLang="en-GB" sz="1400" baseline="-25000">
                <a:solidFill>
                  <a:schemeClr val="tx1"/>
                </a:solidFill>
                <a:sym typeface="+mn-ea"/>
              </a:rPr>
              <a:t>u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 as the vertex labeling of u,we define e(u,v) an </a:t>
            </a:r>
            <a:r>
              <a:rPr lang="en-US" altLang="en-GB" sz="1400">
                <a:solidFill>
                  <a:srgbClr val="FF0000"/>
                </a:solidFill>
                <a:sym typeface="+mn-ea"/>
              </a:rPr>
              <a:t>equality edge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 iff (</a:t>
            </a:r>
            <a:r>
              <a:rPr lang="en-US" altLang="en-GB" sz="1400">
                <a:solidFill>
                  <a:srgbClr val="00B0F0"/>
                </a:solidFill>
                <a:sym typeface="+mn-ea"/>
              </a:rPr>
              <a:t>z</a:t>
            </a:r>
            <a:r>
              <a:rPr lang="en-US" altLang="en-GB" sz="1400" baseline="-25000">
                <a:solidFill>
                  <a:srgbClr val="00B0F0"/>
                </a:solidFill>
                <a:sym typeface="+mn-ea"/>
              </a:rPr>
              <a:t>u</a:t>
            </a:r>
            <a:r>
              <a:rPr lang="en-US" altLang="en-GB" sz="1400">
                <a:solidFill>
                  <a:srgbClr val="00B0F0"/>
                </a:solidFill>
                <a:sym typeface="+mn-ea"/>
              </a:rPr>
              <a:t>+z</a:t>
            </a:r>
            <a:r>
              <a:rPr lang="en-US" altLang="en-GB" sz="1400" baseline="-25000">
                <a:solidFill>
                  <a:srgbClr val="00B0F0"/>
                </a:solidFill>
                <a:sym typeface="+mn-ea"/>
              </a:rPr>
              <a:t>v</a:t>
            </a:r>
            <a:r>
              <a:rPr lang="en-US" altLang="en-GB" sz="1400">
                <a:solidFill>
                  <a:srgbClr val="00B0F0"/>
                </a:solidFill>
                <a:sym typeface="+mn-ea"/>
              </a:rPr>
              <a:t>=weight(e)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),and at this time the edge labeling of edge e called z</a:t>
            </a:r>
            <a:r>
              <a:rPr lang="en-US" altLang="en-GB" sz="1400" baseline="-25000">
                <a:solidFill>
                  <a:schemeClr val="tx1"/>
                </a:solidFill>
                <a:sym typeface="+mn-ea"/>
              </a:rPr>
              <a:t>e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=z</a:t>
            </a:r>
            <a:r>
              <a:rPr lang="en-US" altLang="en-GB" sz="1400" baseline="-25000">
                <a:solidFill>
                  <a:schemeClr val="tx1"/>
                </a:solidFill>
                <a:sym typeface="+mn-ea"/>
              </a:rPr>
              <a:t>u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+z</a:t>
            </a:r>
            <a:r>
              <a:rPr lang="en-US" altLang="en-GB" sz="1400" baseline="-25000">
                <a:solidFill>
                  <a:schemeClr val="tx1"/>
                </a:solidFill>
                <a:sym typeface="+mn-ea"/>
              </a:rPr>
              <a:t>v</a:t>
            </a:r>
            <a:r>
              <a:rPr lang="en-US" altLang="en-GB" sz="1400">
                <a:solidFill>
                  <a:schemeClr val="tx1"/>
                </a:solidFill>
                <a:sym typeface="+mn-ea"/>
              </a:rPr>
              <a:t>-weight(e)=0.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Perfect matching with weight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48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The step  of the algorithm</a:t>
            </a:r>
          </a:p>
        </p:txBody>
      </p:sp>
      <p:pic>
        <p:nvPicPr>
          <p:cNvPr id="28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915670"/>
            <a:ext cx="3981450" cy="2762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572000" y="1463675"/>
            <a:ext cx="402844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39700" indent="0" algn="l">
              <a:buSzPts val="1400"/>
              <a:buFont typeface="Montserrat"/>
              <a:buNone/>
            </a:pPr>
            <a:r>
              <a:rPr lang="en-GB" sz="1400">
                <a:solidFill>
                  <a:srgbClr val="00B0F0"/>
                </a:solidFill>
                <a:latin typeface="Montserrat"/>
                <a:ea typeface="Montserrat"/>
                <a:cs typeface="Montserrat"/>
              </a:rPr>
              <a:t>odd and even vertex</a:t>
            </a:r>
            <a:r>
              <a:rPr lang="en-US" altLang="en-GB" sz="1400">
                <a:solidFill>
                  <a:srgbClr val="00B0F0"/>
                </a:solidFill>
                <a:latin typeface="Montserrat"/>
                <a:ea typeface="Montserrat"/>
                <a:cs typeface="Montserrat"/>
              </a:rPr>
              <a:t>:</a:t>
            </a:r>
            <a:endParaRPr lang="en-GB" sz="1400">
              <a:solidFill>
                <a:srgbClr val="FF0000"/>
              </a:solidFill>
              <a:latin typeface="Montserrat"/>
              <a:ea typeface="Montserrat"/>
              <a:cs typeface="Montserrat"/>
            </a:endParaRPr>
          </a:p>
          <a:p>
            <a:pPr marL="139700" indent="0" algn="l">
              <a:buSzPts val="1400"/>
              <a:buFont typeface="Montserrat"/>
              <a:buNone/>
            </a:pPr>
            <a:r>
              <a:rPr lang="en-GB" sz="14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u</a:t>
            </a:r>
            <a:r>
              <a:rPr lang="en-GB" sz="1400" baseline="300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-</a:t>
            </a:r>
            <a:r>
              <a:rPr lang="en-GB" sz="14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:odd vertex in an alternating tree(交错树).</a:t>
            </a:r>
          </a:p>
          <a:p>
            <a:pPr marL="139700" indent="0" algn="l">
              <a:buSzPts val="1400"/>
              <a:buFont typeface="Montserrat"/>
              <a:buNone/>
            </a:pPr>
            <a:r>
              <a:rPr lang="en-GB" sz="14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u</a:t>
            </a:r>
            <a:r>
              <a:rPr lang="en-GB" sz="1400" baseline="300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+</a:t>
            </a:r>
            <a:r>
              <a:rPr lang="en-GB" sz="14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:even vertex in an alternating tree.</a:t>
            </a:r>
          </a:p>
          <a:p>
            <a:pPr marL="139700" indent="0" algn="l">
              <a:buSzPts val="1400"/>
              <a:buFont typeface="Montserrat"/>
              <a:buNone/>
            </a:pPr>
            <a:r>
              <a:rPr lang="en-GB" sz="14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u</a:t>
            </a:r>
            <a:r>
              <a:rPr lang="en-GB" sz="1400" baseline="300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Ø</a:t>
            </a:r>
            <a:r>
              <a:rPr lang="en-GB" sz="14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:an vertex not in any alternating tree.</a:t>
            </a:r>
          </a:p>
          <a:p>
            <a:pPr marL="139700" indent="0" algn="l">
              <a:buSzPts val="1400"/>
              <a:buFont typeface="Montserrat"/>
              <a:buNone/>
            </a:pPr>
            <a:endParaRPr lang="en-GB" sz="140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  <a:p>
            <a:pPr marL="139700" indent="0" algn="l">
              <a:buSzPts val="1400"/>
              <a:buFont typeface="Montserrat"/>
              <a:buNone/>
            </a:pPr>
            <a:r>
              <a:rPr lang="en-GB" sz="140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(for a blossom B,which can be seen as a vertex,it is just the same)</a:t>
            </a:r>
          </a:p>
        </p:txBody>
      </p:sp>
      <p:pic>
        <p:nvPicPr>
          <p:cNvPr id="30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3" y="3723958"/>
            <a:ext cx="5271135" cy="135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Perfect matching with weight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556625" cy="48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/>
              <a:t>Sometimes we may </a:t>
            </a:r>
            <a:r>
              <a:rPr lang="en-GB" sz="1400">
                <a:solidFill>
                  <a:srgbClr val="FF0000"/>
                </a:solidFill>
              </a:rPr>
              <a:t>not able to find a equality edge</a:t>
            </a:r>
            <a:r>
              <a:rPr lang="en-GB" sz="1400"/>
              <a:t>,so we need to </a:t>
            </a:r>
            <a:r>
              <a:rPr lang="en-GB" sz="1400">
                <a:solidFill>
                  <a:srgbClr val="FF0000"/>
                </a:solidFill>
              </a:rPr>
              <a:t>adjust vertex labeling.</a:t>
            </a:r>
          </a:p>
        </p:txBody>
      </p:sp>
      <p:pic>
        <p:nvPicPr>
          <p:cNvPr id="31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059180"/>
            <a:ext cx="6010275" cy="316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What We Do</a:t>
            </a:r>
          </a:p>
        </p:txBody>
      </p:sp>
      <p:sp>
        <p:nvSpPr>
          <p:cNvPr id="236" name="Google Shape;236;p36"/>
          <p:cNvSpPr txBox="1">
            <a:spLocks noGrp="1"/>
          </p:cNvSpPr>
          <p:nvPr>
            <p:ph type="subTitle" idx="1"/>
          </p:nvPr>
        </p:nvSpPr>
        <p:spPr>
          <a:xfrm>
            <a:off x="329381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Build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Testbench</a:t>
            </a:r>
            <a:endParaRPr lang="en-GB"/>
          </a:p>
        </p:txBody>
      </p:sp>
      <p:sp>
        <p:nvSpPr>
          <p:cNvPr id="237" name="Google Shape;237;p36"/>
          <p:cNvSpPr txBox="1">
            <a:spLocks noGrp="1"/>
          </p:cNvSpPr>
          <p:nvPr>
            <p:ph type="subTitle" idx="2"/>
          </p:nvPr>
        </p:nvSpPr>
        <p:spPr>
          <a:xfrm>
            <a:off x="3293810" y="329163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Error Threshold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Time Complexity</a:t>
            </a:r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3"/>
          </p:nvPr>
        </p:nvSpPr>
        <p:spPr>
          <a:xfrm>
            <a:off x="315595" y="2390140"/>
            <a:ext cx="2263140" cy="408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Implement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MWPM</a:t>
            </a:r>
          </a:p>
        </p:txBody>
      </p:sp>
      <p:sp>
        <p:nvSpPr>
          <p:cNvPr id="239" name="Google Shape;239;p36"/>
          <p:cNvSpPr txBox="1">
            <a:spLocks noGrp="1"/>
          </p:cNvSpPr>
          <p:nvPr>
            <p:ph type="subTitle" idx="4"/>
          </p:nvPr>
        </p:nvSpPr>
        <p:spPr>
          <a:xfrm>
            <a:off x="317585" y="329163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Local Dijskra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Blossom V</a:t>
            </a:r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5"/>
          </p:nvPr>
        </p:nvSpPr>
        <p:spPr>
          <a:xfrm>
            <a:off x="6148705" y="2390140"/>
            <a:ext cx="2108200" cy="408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sym typeface="+mn-ea"/>
              </a:rPr>
              <a:t>Analyze Performanse</a:t>
            </a:r>
            <a:endParaRPr lang="en-GB"/>
          </a:p>
        </p:txBody>
      </p:sp>
      <p:sp>
        <p:nvSpPr>
          <p:cNvPr id="241" name="Google Shape;241;p36"/>
          <p:cNvSpPr txBox="1">
            <a:spLocks noGrp="1"/>
          </p:cNvSpPr>
          <p:nvPr>
            <p:ph type="subTitle" idx="6"/>
          </p:nvPr>
        </p:nvSpPr>
        <p:spPr>
          <a:xfrm>
            <a:off x="6049645" y="3291840"/>
            <a:ext cx="2473325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Noise Model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UnionFind for Compare</a:t>
            </a:r>
          </a:p>
        </p:txBody>
      </p:sp>
      <p:sp>
        <p:nvSpPr>
          <p:cNvPr id="9268" name="Google Shape;9268;p76"/>
          <p:cNvSpPr/>
          <p:nvPr>
            <p:custDataLst>
              <p:tags r:id="rId1"/>
            </p:custDataLst>
          </p:nvPr>
        </p:nvSpPr>
        <p:spPr>
          <a:xfrm>
            <a:off x="7021195" y="1814830"/>
            <a:ext cx="402590" cy="531495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72" name="Google Shape;10672;p80"/>
          <p:cNvGrpSpPr/>
          <p:nvPr/>
        </p:nvGrpSpPr>
        <p:grpSpPr>
          <a:xfrm>
            <a:off x="1187450" y="1814830"/>
            <a:ext cx="467360" cy="531495"/>
            <a:chOff x="-20904875" y="2788575"/>
            <a:chExt cx="267775" cy="304825"/>
          </a:xfrm>
          <a:solidFill>
            <a:schemeClr val="bg2"/>
          </a:solidFill>
        </p:grpSpPr>
        <p:sp>
          <p:nvSpPr>
            <p:cNvPr id="10673" name="Google Shape;10673;p80"/>
            <p:cNvSpPr/>
            <p:nvPr>
              <p:custDataLst>
                <p:tags r:id="rId4"/>
              </p:custDataLst>
            </p:nvPr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80"/>
            <p:cNvSpPr/>
            <p:nvPr>
              <p:custDataLst>
                <p:tags r:id="rId5"/>
              </p:custDataLst>
            </p:nvPr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0" name="Google Shape;9630;p77"/>
          <p:cNvGrpSpPr/>
          <p:nvPr/>
        </p:nvGrpSpPr>
        <p:grpSpPr>
          <a:xfrm>
            <a:off x="4211955" y="1850390"/>
            <a:ext cx="356235" cy="495935"/>
            <a:chOff x="-63987100" y="2646800"/>
            <a:chExt cx="227625" cy="317425"/>
          </a:xfrm>
          <a:solidFill>
            <a:schemeClr val="bg2"/>
          </a:solidFill>
        </p:grpSpPr>
        <p:sp>
          <p:nvSpPr>
            <p:cNvPr id="9631" name="Google Shape;9631;p77"/>
            <p:cNvSpPr/>
            <p:nvPr>
              <p:custDataLst>
                <p:tags r:id="rId2"/>
              </p:custDataLst>
            </p:nvPr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77"/>
            <p:cNvSpPr/>
            <p:nvPr>
              <p:custDataLst>
                <p:tags r:id="rId3"/>
              </p:custDataLst>
            </p:nvPr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67360" y="1131570"/>
            <a:ext cx="4462780" cy="1806575"/>
            <a:chOff x="6249" y="1988"/>
            <a:chExt cx="7028" cy="2845"/>
          </a:xfrm>
        </p:grpSpPr>
        <p:sp>
          <p:nvSpPr>
            <p:cNvPr id="222" name="Google Shape;222;p34"/>
            <p:cNvSpPr txBox="1"/>
            <p:nvPr>
              <p:custDataLst>
                <p:tags r:id="rId1"/>
              </p:custDataLst>
            </p:nvPr>
          </p:nvSpPr>
          <p:spPr>
            <a:xfrm>
              <a:off x="6249" y="3507"/>
              <a:ext cx="7028" cy="1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4700" b="1" i="0" u="none" strike="noStrike" cap="none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>
                  <a:sym typeface="+mn-ea"/>
                </a:rPr>
                <a:t>Test Result</a:t>
              </a:r>
            </a:p>
          </p:txBody>
        </p:sp>
        <p:sp>
          <p:nvSpPr>
            <p:cNvPr id="224" name="Google Shape;224;p34"/>
            <p:cNvSpPr txBox="1"/>
            <p:nvPr>
              <p:custDataLst>
                <p:tags r:id="rId2"/>
              </p:custDataLst>
            </p:nvPr>
          </p:nvSpPr>
          <p:spPr>
            <a:xfrm>
              <a:off x="6249" y="1988"/>
              <a:ext cx="7028" cy="17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4700" b="1" i="0" u="none" strike="noStrike" cap="none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0</a:t>
              </a:r>
              <a:r>
                <a:rPr lang="en-US" altLang="en-GB"/>
                <a:t>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ea typeface="黑体" panose="02010609060101010101" charset="-122"/>
              </a:rPr>
              <a:t>Catalog</a:t>
            </a: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310130" y="1446530"/>
            <a:ext cx="2766060" cy="38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Introduction</a:t>
            </a: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dirty="0"/>
              <a:t>Toric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dirty="0"/>
              <a:t>MWPM Decoder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dirty="0"/>
              <a:t>Blossom Algorithm</a:t>
            </a: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179820" y="1474470"/>
            <a:ext cx="2764790" cy="38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Test Result</a:t>
            </a:r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Error Threshold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Time Complexity</a:t>
            </a: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Analysis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93288" y="1069316"/>
            <a:ext cx="1934233" cy="1934233"/>
          </a:xfrm>
          <a:prstGeom prst="rect">
            <a:avLst/>
          </a:prstGeom>
        </p:spPr>
      </p:pic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Error threshold</a:t>
            </a:r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4294967295"/>
          </p:nvPr>
        </p:nvSpPr>
        <p:spPr>
          <a:xfrm>
            <a:off x="395605" y="3003550"/>
            <a:ext cx="8312785" cy="1434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en-GB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threshold is a physical qubit error rate p</a:t>
            </a:r>
            <a:endParaRPr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error rate &gt; p, bigger lattices only make thing worse</a:t>
            </a:r>
            <a:endParaRPr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en-GB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error rate &lt; p, bigger lattices will help error correction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en-GB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indicate the scalability of decoders.</a:t>
            </a:r>
          </a:p>
        </p:txBody>
      </p:sp>
      <p:sp>
        <p:nvSpPr>
          <p:cNvPr id="297" name="Google Shape;297;p39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6081" y="1069316"/>
            <a:ext cx="1934233" cy="19342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737243" y="1069315"/>
            <a:ext cx="1934233" cy="19342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883633-A3EF-2DC0-B572-D7A12C0F09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92336" y="1069317"/>
            <a:ext cx="1934233" cy="1934233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6A439462-2FEF-DBC6-9637-A3B1D47C111B}"/>
              </a:ext>
            </a:extLst>
          </p:cNvPr>
          <p:cNvSpPr/>
          <p:nvPr/>
        </p:nvSpPr>
        <p:spPr>
          <a:xfrm>
            <a:off x="2120460" y="1915427"/>
            <a:ext cx="310714" cy="224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2BB2CEEA-365A-3D0F-B948-E56CB0F886C0}"/>
              </a:ext>
            </a:extLst>
          </p:cNvPr>
          <p:cNvSpPr/>
          <p:nvPr/>
        </p:nvSpPr>
        <p:spPr>
          <a:xfrm>
            <a:off x="6608328" y="1915427"/>
            <a:ext cx="347157" cy="2676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Error Threshold</a:t>
            </a:r>
          </a:p>
        </p:txBody>
      </p:sp>
      <p:sp>
        <p:nvSpPr>
          <p:cNvPr id="297" name="Google Shape;297;p39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 descr="errorThres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883920"/>
            <a:ext cx="5184775" cy="39503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Time Complexity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4294967295"/>
          </p:nvPr>
        </p:nvSpPr>
        <p:spPr>
          <a:xfrm>
            <a:off x="6011895" y="2872685"/>
            <a:ext cx="1541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</a:t>
            </a:r>
          </a:p>
        </p:txBody>
      </p:sp>
      <p:sp>
        <p:nvSpPr>
          <p:cNvPr id="297" name="Google Shape;297;p39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0" descr="timespend_pymat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0465"/>
            <a:ext cx="4252074" cy="3240000"/>
          </a:xfrm>
          <a:prstGeom prst="rect">
            <a:avLst/>
          </a:prstGeom>
        </p:spPr>
      </p:pic>
      <p:pic>
        <p:nvPicPr>
          <p:cNvPr id="3" name="图片 2" descr="timespend_our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" y="1203325"/>
            <a:ext cx="4349737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67360" y="1131570"/>
            <a:ext cx="4462780" cy="1806575"/>
            <a:chOff x="6249" y="1988"/>
            <a:chExt cx="7028" cy="2845"/>
          </a:xfrm>
        </p:grpSpPr>
        <p:sp>
          <p:nvSpPr>
            <p:cNvPr id="222" name="Google Shape;222;p34"/>
            <p:cNvSpPr txBox="1"/>
            <p:nvPr>
              <p:custDataLst>
                <p:tags r:id="rId1"/>
              </p:custDataLst>
            </p:nvPr>
          </p:nvSpPr>
          <p:spPr>
            <a:xfrm>
              <a:off x="6249" y="3507"/>
              <a:ext cx="7028" cy="1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4700" b="1" i="0" u="none" strike="noStrike" cap="none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>
                  <a:sym typeface="+mn-ea"/>
                </a:rPr>
                <a:t>Analysis</a:t>
              </a:r>
            </a:p>
          </p:txBody>
        </p:sp>
        <p:sp>
          <p:nvSpPr>
            <p:cNvPr id="224" name="Google Shape;224;p34"/>
            <p:cNvSpPr txBox="1"/>
            <p:nvPr>
              <p:custDataLst>
                <p:tags r:id="rId2"/>
              </p:custDataLst>
            </p:nvPr>
          </p:nvSpPr>
          <p:spPr>
            <a:xfrm>
              <a:off x="6249" y="1988"/>
              <a:ext cx="7028" cy="17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4700" b="1" i="0" u="none" strike="noStrike" cap="none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"/>
                <a:buNone/>
                <a:defRPr sz="3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0</a:t>
              </a:r>
              <a:r>
                <a:rPr lang="en-US" altLang="en-GB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909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Trade-off of decoders</a:t>
            </a:r>
          </a:p>
        </p:txBody>
      </p:sp>
      <p:grpSp>
        <p:nvGrpSpPr>
          <p:cNvPr id="268" name="Google Shape;268;p38"/>
          <p:cNvGrpSpPr/>
          <p:nvPr/>
        </p:nvGrpSpPr>
        <p:grpSpPr>
          <a:xfrm>
            <a:off x="2275840" y="1275715"/>
            <a:ext cx="4159885" cy="3858895"/>
            <a:chOff x="1617750" y="1930125"/>
            <a:chExt cx="2269350" cy="2104750"/>
          </a:xfrm>
        </p:grpSpPr>
        <p:sp>
          <p:nvSpPr>
            <p:cNvPr id="269" name="Google Shape;269;p38"/>
            <p:cNvSpPr/>
            <p:nvPr/>
          </p:nvSpPr>
          <p:spPr>
            <a:xfrm>
              <a:off x="1617750" y="1930125"/>
              <a:ext cx="1134975" cy="1269225"/>
            </a:xfrm>
            <a:custGeom>
              <a:avLst/>
              <a:gdLst/>
              <a:ahLst/>
              <a:cxnLst/>
              <a:rect l="l" t="t" r="r" b="b"/>
              <a:pathLst>
                <a:path w="45399" h="50769" extrusionOk="0">
                  <a:moveTo>
                    <a:pt x="25575" y="1"/>
                  </a:moveTo>
                  <a:cubicBezTo>
                    <a:pt x="11442" y="1"/>
                    <a:pt x="0" y="11443"/>
                    <a:pt x="0" y="25575"/>
                  </a:cubicBezTo>
                  <a:cubicBezTo>
                    <a:pt x="0" y="38208"/>
                    <a:pt x="9156" y="48685"/>
                    <a:pt x="21194" y="50769"/>
                  </a:cubicBezTo>
                  <a:cubicBezTo>
                    <a:pt x="24063" y="41911"/>
                    <a:pt x="31600" y="35184"/>
                    <a:pt x="40898" y="33493"/>
                  </a:cubicBezTo>
                  <a:cubicBezTo>
                    <a:pt x="40077" y="30993"/>
                    <a:pt x="39648" y="28337"/>
                    <a:pt x="39648" y="25575"/>
                  </a:cubicBezTo>
                  <a:cubicBezTo>
                    <a:pt x="39648" y="19455"/>
                    <a:pt x="41803" y="13824"/>
                    <a:pt x="45399" y="9418"/>
                  </a:cubicBezTo>
                  <a:cubicBezTo>
                    <a:pt x="40708" y="3680"/>
                    <a:pt x="33564" y="1"/>
                    <a:pt x="25575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2752125" y="1930125"/>
              <a:ext cx="1134975" cy="1268050"/>
            </a:xfrm>
            <a:custGeom>
              <a:avLst/>
              <a:gdLst/>
              <a:ahLst/>
              <a:cxnLst/>
              <a:rect l="l" t="t" r="r" b="b"/>
              <a:pathLst>
                <a:path w="45399" h="50722" extrusionOk="0">
                  <a:moveTo>
                    <a:pt x="19824" y="1"/>
                  </a:moveTo>
                  <a:cubicBezTo>
                    <a:pt x="11835" y="1"/>
                    <a:pt x="4691" y="3680"/>
                    <a:pt x="0" y="9418"/>
                  </a:cubicBezTo>
                  <a:cubicBezTo>
                    <a:pt x="3596" y="13824"/>
                    <a:pt x="5751" y="19444"/>
                    <a:pt x="5751" y="25575"/>
                  </a:cubicBezTo>
                  <a:cubicBezTo>
                    <a:pt x="5751" y="28326"/>
                    <a:pt x="5322" y="30957"/>
                    <a:pt x="4513" y="33445"/>
                  </a:cubicBezTo>
                  <a:cubicBezTo>
                    <a:pt x="13919" y="35064"/>
                    <a:pt x="21574" y="41815"/>
                    <a:pt x="24456" y="50721"/>
                  </a:cubicBezTo>
                  <a:cubicBezTo>
                    <a:pt x="36374" y="48530"/>
                    <a:pt x="45399" y="38101"/>
                    <a:pt x="45399" y="25575"/>
                  </a:cubicBezTo>
                  <a:cubicBezTo>
                    <a:pt x="45399" y="11443"/>
                    <a:pt x="33957" y="1"/>
                    <a:pt x="19824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2608650" y="2165575"/>
              <a:ext cx="287250" cy="601875"/>
            </a:xfrm>
            <a:custGeom>
              <a:avLst/>
              <a:gdLst/>
              <a:ahLst/>
              <a:cxnLst/>
              <a:rect l="l" t="t" r="r" b="b"/>
              <a:pathLst>
                <a:path w="11490" h="24075" extrusionOk="0">
                  <a:moveTo>
                    <a:pt x="5739" y="0"/>
                  </a:moveTo>
                  <a:cubicBezTo>
                    <a:pt x="2155" y="4406"/>
                    <a:pt x="0" y="10026"/>
                    <a:pt x="0" y="16157"/>
                  </a:cubicBezTo>
                  <a:cubicBezTo>
                    <a:pt x="12" y="18908"/>
                    <a:pt x="465" y="21575"/>
                    <a:pt x="1262" y="24075"/>
                  </a:cubicBezTo>
                  <a:cubicBezTo>
                    <a:pt x="2763" y="23801"/>
                    <a:pt x="4310" y="23658"/>
                    <a:pt x="5894" y="23658"/>
                  </a:cubicBezTo>
                  <a:cubicBezTo>
                    <a:pt x="7382" y="23658"/>
                    <a:pt x="8835" y="23789"/>
                    <a:pt x="10252" y="24027"/>
                  </a:cubicBezTo>
                  <a:cubicBezTo>
                    <a:pt x="11061" y="21539"/>
                    <a:pt x="11490" y="18908"/>
                    <a:pt x="11490" y="16157"/>
                  </a:cubicBezTo>
                  <a:cubicBezTo>
                    <a:pt x="11490" y="10037"/>
                    <a:pt x="9335" y="4406"/>
                    <a:pt x="5739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2116925" y="2972825"/>
              <a:ext cx="1278150" cy="1062050"/>
            </a:xfrm>
            <a:custGeom>
              <a:avLst/>
              <a:gdLst/>
              <a:ahLst/>
              <a:cxnLst/>
              <a:rect l="l" t="t" r="r" b="b"/>
              <a:pathLst>
                <a:path w="51126" h="42482" extrusionOk="0">
                  <a:moveTo>
                    <a:pt x="25432" y="0"/>
                  </a:moveTo>
                  <a:cubicBezTo>
                    <a:pt x="20741" y="5739"/>
                    <a:pt x="13597" y="9418"/>
                    <a:pt x="5596" y="9418"/>
                  </a:cubicBezTo>
                  <a:cubicBezTo>
                    <a:pt x="4108" y="9418"/>
                    <a:pt x="2655" y="9275"/>
                    <a:pt x="1239" y="9037"/>
                  </a:cubicBezTo>
                  <a:cubicBezTo>
                    <a:pt x="441" y="11525"/>
                    <a:pt x="0" y="14157"/>
                    <a:pt x="0" y="16919"/>
                  </a:cubicBezTo>
                  <a:cubicBezTo>
                    <a:pt x="0" y="31040"/>
                    <a:pt x="11454" y="42482"/>
                    <a:pt x="25575" y="42482"/>
                  </a:cubicBezTo>
                  <a:cubicBezTo>
                    <a:pt x="39696" y="42482"/>
                    <a:pt x="51126" y="31040"/>
                    <a:pt x="51126" y="16919"/>
                  </a:cubicBezTo>
                  <a:cubicBezTo>
                    <a:pt x="51126" y="14145"/>
                    <a:pt x="50685" y="11490"/>
                    <a:pt x="49876" y="9001"/>
                  </a:cubicBezTo>
                  <a:cubicBezTo>
                    <a:pt x="48375" y="9263"/>
                    <a:pt x="46828" y="9418"/>
                    <a:pt x="45256" y="9418"/>
                  </a:cubicBezTo>
                  <a:cubicBezTo>
                    <a:pt x="37243" y="9418"/>
                    <a:pt x="30111" y="5751"/>
                    <a:pt x="2543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2147575" y="2766850"/>
              <a:ext cx="605150" cy="441425"/>
            </a:xfrm>
            <a:custGeom>
              <a:avLst/>
              <a:gdLst/>
              <a:ahLst/>
              <a:cxnLst/>
              <a:rect l="l" t="t" r="r" b="b"/>
              <a:pathLst>
                <a:path w="24206" h="17657" extrusionOk="0">
                  <a:moveTo>
                    <a:pt x="19705" y="0"/>
                  </a:moveTo>
                  <a:cubicBezTo>
                    <a:pt x="10407" y="1703"/>
                    <a:pt x="2858" y="8442"/>
                    <a:pt x="1" y="17288"/>
                  </a:cubicBezTo>
                  <a:cubicBezTo>
                    <a:pt x="1417" y="17526"/>
                    <a:pt x="2870" y="17657"/>
                    <a:pt x="4358" y="17657"/>
                  </a:cubicBezTo>
                  <a:cubicBezTo>
                    <a:pt x="12371" y="17657"/>
                    <a:pt x="19515" y="13990"/>
                    <a:pt x="24206" y="8239"/>
                  </a:cubicBezTo>
                  <a:cubicBezTo>
                    <a:pt x="22230" y="5822"/>
                    <a:pt x="20706" y="3036"/>
                    <a:pt x="19705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2752125" y="2766250"/>
              <a:ext cx="611400" cy="442325"/>
            </a:xfrm>
            <a:custGeom>
              <a:avLst/>
              <a:gdLst/>
              <a:ahLst/>
              <a:cxnLst/>
              <a:rect l="l" t="t" r="r" b="b"/>
              <a:pathLst>
                <a:path w="24456" h="17693" extrusionOk="0">
                  <a:moveTo>
                    <a:pt x="4513" y="0"/>
                  </a:moveTo>
                  <a:cubicBezTo>
                    <a:pt x="3536" y="3048"/>
                    <a:pt x="1989" y="5846"/>
                    <a:pt x="0" y="8275"/>
                  </a:cubicBezTo>
                  <a:cubicBezTo>
                    <a:pt x="4691" y="14014"/>
                    <a:pt x="11835" y="17693"/>
                    <a:pt x="19824" y="17693"/>
                  </a:cubicBezTo>
                  <a:cubicBezTo>
                    <a:pt x="21408" y="17693"/>
                    <a:pt x="22955" y="17538"/>
                    <a:pt x="24456" y="17276"/>
                  </a:cubicBezTo>
                  <a:cubicBezTo>
                    <a:pt x="21574" y="8358"/>
                    <a:pt x="13919" y="1608"/>
                    <a:pt x="451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2640200" y="2757025"/>
              <a:ext cx="225050" cy="216125"/>
            </a:xfrm>
            <a:custGeom>
              <a:avLst/>
              <a:gdLst/>
              <a:ahLst/>
              <a:cxnLst/>
              <a:rect l="l" t="t" r="r" b="b"/>
              <a:pathLst>
                <a:path w="9002" h="8645" extrusionOk="0">
                  <a:moveTo>
                    <a:pt x="4644" y="0"/>
                  </a:moveTo>
                  <a:cubicBezTo>
                    <a:pt x="3048" y="0"/>
                    <a:pt x="1501" y="131"/>
                    <a:pt x="0" y="417"/>
                  </a:cubicBezTo>
                  <a:cubicBezTo>
                    <a:pt x="989" y="3453"/>
                    <a:pt x="2513" y="6215"/>
                    <a:pt x="4501" y="8644"/>
                  </a:cubicBezTo>
                  <a:cubicBezTo>
                    <a:pt x="6477" y="6215"/>
                    <a:pt x="8013" y="3417"/>
                    <a:pt x="9002" y="369"/>
                  </a:cubicBezTo>
                  <a:cubicBezTo>
                    <a:pt x="7597" y="131"/>
                    <a:pt x="6132" y="0"/>
                    <a:pt x="4644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8"/>
          <p:cNvSpPr txBox="1">
            <a:spLocks noGrp="1"/>
          </p:cNvSpPr>
          <p:nvPr>
            <p:ph type="subTitle" idx="4294967295"/>
          </p:nvPr>
        </p:nvSpPr>
        <p:spPr>
          <a:xfrm>
            <a:off x="168" y="1635935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Consuming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(Cost)</a:t>
            </a:r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4294967295"/>
          </p:nvPr>
        </p:nvSpPr>
        <p:spPr>
          <a:xfrm>
            <a:off x="611673" y="365196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Threshold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(Ability to handle large scale system)</a:t>
            </a:r>
            <a:endParaRPr lang="en-US" altLang="en-GB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4294967295"/>
          </p:nvPr>
        </p:nvSpPr>
        <p:spPr>
          <a:xfrm>
            <a:off x="6588175" y="149179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Error Rate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(Accuracy)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altLang="en-GB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9" name="Google Shape;279;p38"/>
          <p:cNvCxnSpPr/>
          <p:nvPr/>
        </p:nvCxnSpPr>
        <p:spPr>
          <a:xfrm>
            <a:off x="4356180" y="3003665"/>
            <a:ext cx="1871980" cy="115252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0" name="Google Shape;280;p38"/>
          <p:cNvSpPr txBox="1">
            <a:spLocks noGrp="1"/>
          </p:cNvSpPr>
          <p:nvPr>
            <p:ph type="subTitle" idx="4294967295"/>
          </p:nvPr>
        </p:nvSpPr>
        <p:spPr>
          <a:xfrm>
            <a:off x="6444018" y="3916755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Winner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48580" y="1965960"/>
            <a:ext cx="854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MWPM  2021 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643755" y="3075940"/>
            <a:ext cx="1217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Max Likelihood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411730" y="1965960"/>
            <a:ext cx="1217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Union Find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935730" y="2139315"/>
            <a:ext cx="854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MWPM  2023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618865" y="3994785"/>
            <a:ext cx="1217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Cellular automaton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</a:p>
        </p:txBody>
      </p:sp>
      <p:sp>
        <p:nvSpPr>
          <p:cNvPr id="4" name="矩形 3"/>
          <p:cNvSpPr/>
          <p:nvPr/>
        </p:nvSpPr>
        <p:spPr>
          <a:xfrm>
            <a:off x="395605" y="3363595"/>
            <a:ext cx="4464685" cy="9359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74" name="Google Shape;574;p57"/>
          <p:cNvSpPr txBox="1"/>
          <p:nvPr>
            <p:custDataLst>
              <p:tags r:id="rId1"/>
            </p:custDataLst>
          </p:nvPr>
        </p:nvSpPr>
        <p:spPr>
          <a:xfrm>
            <a:off x="713105" y="1995805"/>
            <a:ext cx="3733800" cy="96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 Group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Surface Code Decoder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>
              <a:solidFill>
                <a:schemeClr val="dk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MWPM Decoder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ym typeface="+mn-ea"/>
              </a:rPr>
              <a:t>Introduction</a:t>
            </a:r>
            <a:endParaRPr lang="en-GB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dirty="0">
                <a:sym typeface="+mn-ea"/>
              </a:rPr>
              <a:t>Toric Code </a:t>
            </a:r>
            <a:endParaRPr lang="en-US" altLang="en-GB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dirty="0">
                <a:sym typeface="+mn-ea"/>
              </a:rPr>
              <a:t>MWPM Decoder</a:t>
            </a:r>
            <a:endParaRPr lang="en-US" altLang="en-GB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dirty="0">
                <a:sym typeface="+mn-ea"/>
              </a:rPr>
              <a:t>Blossom Algorithm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984975" y="62712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dirty="0">
                <a:sym typeface="+mn-ea"/>
              </a:rPr>
              <a:t>Toric Code </a:t>
            </a:r>
            <a:endParaRPr lang="en-US" altLang="en-GB"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2623185" y="1635760"/>
            <a:ext cx="6265891" cy="150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2400" dirty="0"/>
              <a:t>The '</a:t>
            </a:r>
            <a:r>
              <a:rPr lang="en-US" altLang="en-GB" sz="2400" dirty="0" err="1"/>
              <a:t>toric</a:t>
            </a:r>
            <a:r>
              <a:rPr lang="en-US" altLang="en-GB" sz="2400" dirty="0"/>
              <a:t>' comes from its periodic boundary conditions, which give it the shape of a torus, or a doughnut shape.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A683CC-6F84-E980-988B-BEFFB920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954" y="2571750"/>
            <a:ext cx="2933891" cy="23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0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Surface Code </a:t>
            </a:r>
            <a:r>
              <a:rPr lang="en-US" dirty="0"/>
              <a:t>&amp;</a:t>
            </a:r>
            <a:r>
              <a:rPr lang="zh-CN" altLang="en-US" dirty="0"/>
              <a:t> </a:t>
            </a:r>
            <a:r>
              <a:rPr lang="en-US" altLang="en-GB" dirty="0">
                <a:sym typeface="+mn-ea"/>
              </a:rPr>
              <a:t>Toric Code </a:t>
            </a:r>
            <a:endParaRPr lang="en-GB" dirty="0"/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123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In a practical setup, some experimental implementations require </a:t>
            </a:r>
            <a:r>
              <a:rPr lang="en-US" sz="1400" dirty="0">
                <a:solidFill>
                  <a:srgbClr val="FF0000"/>
                </a:solidFill>
              </a:rPr>
              <a:t>open boundary conditions</a:t>
            </a:r>
            <a:r>
              <a:rPr lang="en-US" sz="1400" dirty="0">
                <a:solidFill>
                  <a:schemeClr val="tx1"/>
                </a:solidFill>
              </a:rPr>
              <a:t>, making the system to be embedded on a </a:t>
            </a:r>
            <a:r>
              <a:rPr lang="en-US" sz="1400" dirty="0">
                <a:solidFill>
                  <a:srgbClr val="FF0000"/>
                </a:solidFill>
              </a:rPr>
              <a:t>2D surface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The result is usually referred to as </a:t>
            </a:r>
            <a:r>
              <a:rPr lang="en-US" sz="1400" dirty="0">
                <a:solidFill>
                  <a:srgbClr val="FF0000"/>
                </a:solidFill>
              </a:rPr>
              <a:t>the surface code</a:t>
            </a:r>
            <a:r>
              <a:rPr lang="en-US" sz="1400" dirty="0">
                <a:solidFill>
                  <a:schemeClr val="tx1"/>
                </a:solidFill>
              </a:rPr>
              <a:t>, which behaves similarly to the </a:t>
            </a:r>
            <a:r>
              <a:rPr lang="en-US" sz="1400" dirty="0" err="1">
                <a:solidFill>
                  <a:schemeClr val="tx1"/>
                </a:solidFill>
              </a:rPr>
              <a:t>toric</a:t>
            </a:r>
            <a:r>
              <a:rPr lang="en-US" sz="1400" dirty="0">
                <a:solidFill>
                  <a:schemeClr val="tx1"/>
                </a:solidFill>
              </a:rPr>
              <a:t> code in most (but not all) cases. </a:t>
            </a:r>
            <a:endParaRPr lang="en-GB" sz="1400"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GB" sz="1400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1A7AA0-17B7-4CAE-A855-1806B8CA6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0266"/>
            <a:ext cx="4953465" cy="21840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37A8E1-8C7A-7600-1D7D-0B219564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058" y="1951690"/>
            <a:ext cx="2328484" cy="2248037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23540C5A-5060-0648-12BB-E64F8BCE334E}"/>
              </a:ext>
            </a:extLst>
          </p:cNvPr>
          <p:cNvSpPr/>
          <p:nvPr/>
        </p:nvSpPr>
        <p:spPr>
          <a:xfrm>
            <a:off x="3580015" y="2709949"/>
            <a:ext cx="1285701" cy="7315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5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Surface Code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1555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How to define a surface code?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sz="1400" dirty="0">
                <a:solidFill>
                  <a:schemeClr val="tx1"/>
                </a:solidFill>
              </a:rPr>
              <a:t>       Qubits 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  </a:t>
            </a:r>
            <a:r>
              <a:rPr 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edges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en-US" altLang="zh-CN" sz="1400" dirty="0">
                <a:solidFill>
                  <a:schemeClr val="tx1"/>
                </a:solidFill>
              </a:rPr>
              <a:t> Stabilizers  </a:t>
            </a:r>
            <a:r>
              <a:rPr lang="en-US" altLang="zh-CN" sz="1400" dirty="0">
                <a:solidFill>
                  <a:schemeClr val="tx1"/>
                </a:solidFill>
                <a:sym typeface="Wingdings" panose="05000000000000000000" pitchFamily="2" charset="2"/>
              </a:rPr>
              <a:t>  </a:t>
            </a:r>
            <a:r>
              <a:rPr lang="en-US" altLang="zh-CN" sz="1400" dirty="0">
                <a:solidFill>
                  <a:srgbClr val="FF0000"/>
                </a:solidFill>
                <a:sym typeface="Wingdings" panose="05000000000000000000" pitchFamily="2" charset="2"/>
              </a:rPr>
              <a:t>vertices</a:t>
            </a:r>
            <a:endParaRPr lang="en-US" sz="1400" dirty="0">
              <a:solidFill>
                <a:srgbClr val="FF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Size: L×L, while the number of qubits is </a:t>
            </a:r>
            <a:r>
              <a:rPr lang="en-US" sz="1400" dirty="0">
                <a:solidFill>
                  <a:srgbClr val="FF0000"/>
                </a:solidFill>
              </a:rPr>
              <a:t>n=L</a:t>
            </a:r>
            <a:r>
              <a:rPr lang="en-US" altLang="zh-CN" sz="1400" dirty="0">
                <a:solidFill>
                  <a:srgbClr val="FF0000"/>
                </a:solidFill>
              </a:rPr>
              <a:t>×L×2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CN" sz="1400" dirty="0">
                <a:solidFill>
                  <a:schemeClr val="tx1"/>
                </a:solidFill>
              </a:rPr>
              <a:t>the vertex stabilizers  </a:t>
            </a:r>
            <a:r>
              <a:rPr lang="en-US" altLang="zh-CN" sz="1400" dirty="0">
                <a:solidFill>
                  <a:schemeClr val="tx1"/>
                </a:solidFill>
                <a:sym typeface="Wingdings" panose="05000000000000000000" pitchFamily="2" charset="2"/>
              </a:rPr>
              <a:t>   </a:t>
            </a:r>
            <a:r>
              <a:rPr lang="en-US" altLang="zh-CN" sz="1400" dirty="0">
                <a:solidFill>
                  <a:schemeClr val="tx1"/>
                </a:solidFill>
              </a:rPr>
              <a:t>every vertex of the lattice as </a:t>
            </a:r>
            <a:r>
              <a:rPr lang="en-US" altLang="zh-CN" sz="1400" dirty="0">
                <a:solidFill>
                  <a:srgbClr val="FF0000"/>
                </a:solidFill>
              </a:rPr>
              <a:t>a cross of four Z </a:t>
            </a:r>
            <a:r>
              <a:rPr lang="en-US" altLang="zh-CN" sz="1400" dirty="0">
                <a:solidFill>
                  <a:schemeClr val="tx1"/>
                </a:solidFill>
              </a:rPr>
              <a:t>operators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the plaquette stabilizers  </a:t>
            </a:r>
            <a:r>
              <a:rPr lang="en-US" altLang="zh-CN" sz="1400" dirty="0">
                <a:solidFill>
                  <a:schemeClr val="tx1"/>
                </a:solidFill>
                <a:sym typeface="Wingdings" panose="05000000000000000000" pitchFamily="2" charset="2"/>
              </a:rPr>
              <a:t>  </a:t>
            </a:r>
            <a:r>
              <a:rPr lang="en-US" altLang="zh-CN" sz="1400" dirty="0">
                <a:solidFill>
                  <a:schemeClr val="tx1"/>
                </a:solidFill>
              </a:rPr>
              <a:t>every face as </a:t>
            </a:r>
            <a:r>
              <a:rPr lang="en-US" altLang="zh-CN" sz="1400" dirty="0">
                <a:solidFill>
                  <a:srgbClr val="FF0000"/>
                </a:solidFill>
              </a:rPr>
              <a:t>a square of four X </a:t>
            </a:r>
            <a:r>
              <a:rPr lang="en-US" altLang="zh-CN" sz="1400" dirty="0">
                <a:solidFill>
                  <a:schemeClr val="tx1"/>
                </a:solidFill>
              </a:rPr>
              <a:t>operators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CN" sz="1400" dirty="0">
                <a:solidFill>
                  <a:schemeClr val="tx1"/>
                </a:solidFill>
              </a:rPr>
              <a:t>The product of stabilizers also a stabilizer. They'll form a </a:t>
            </a:r>
            <a:r>
              <a:rPr lang="en-US" altLang="zh-CN" sz="1400" dirty="0">
                <a:solidFill>
                  <a:srgbClr val="FF0000"/>
                </a:solidFill>
              </a:rPr>
              <a:t>loop</a:t>
            </a:r>
            <a:r>
              <a:rPr lang="en-US" altLang="zh-CN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37A8E1-8C7A-7600-1D7D-0B219564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3" y="2111433"/>
            <a:ext cx="2964858" cy="2862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9B5EE4-5D86-A688-63F9-777703075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257" y="2232557"/>
            <a:ext cx="1643176" cy="15990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2E1062-18C5-7DF8-9A88-32FFE78F6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433" y="2148729"/>
            <a:ext cx="1724127" cy="1682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0B9002-9B13-80B0-328B-552F05611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405" y="2195261"/>
            <a:ext cx="1718449" cy="16363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9250D3-DB7F-DEFD-75AC-73E6E4FBC668}"/>
              </a:ext>
            </a:extLst>
          </p:cNvPr>
          <p:cNvSpPr txBox="1"/>
          <p:nvPr/>
        </p:nvSpPr>
        <p:spPr>
          <a:xfrm>
            <a:off x="4898002" y="287817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F4DD53-01E1-C13C-3829-6A01938CD442}"/>
              </a:ext>
            </a:extLst>
          </p:cNvPr>
          <p:cNvSpPr txBox="1"/>
          <p:nvPr/>
        </p:nvSpPr>
        <p:spPr>
          <a:xfrm>
            <a:off x="6744085" y="287817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107F382-825E-065D-61CD-A7133A54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027" y="3492246"/>
            <a:ext cx="1415373" cy="14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984975" y="62712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2623185" y="1635760"/>
            <a:ext cx="6128385" cy="150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2400" dirty="0"/>
              <a:t>Physical qubits in surface code(or </a:t>
            </a:r>
            <a:r>
              <a:rPr lang="en-US" altLang="en-GB" sz="2400" dirty="0" err="1"/>
              <a:t>toric</a:t>
            </a:r>
            <a:r>
              <a:rPr lang="en-US" altLang="en-GB" sz="2400" dirty="0"/>
              <a:t>) can get flip error or phase error. So we need stabilizers to catch the syndrome.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46341" y="3426350"/>
            <a:ext cx="65052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2400" dirty="0">
                <a:sym typeface="+mn-ea"/>
              </a:rPr>
              <a:t>But how to make correction from the syndrome graph ?  ----- it’s the task of decoder.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Surface code decoders</a:t>
            </a:r>
          </a:p>
        </p:txBody>
      </p:sp>
      <p:pic>
        <p:nvPicPr>
          <p:cNvPr id="2" name="图片 1" descr="midError_latt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2" y="1156585"/>
            <a:ext cx="1805074" cy="1805074"/>
          </a:xfrm>
          <a:prstGeom prst="rect">
            <a:avLst/>
          </a:prstGeom>
        </p:spPr>
      </p:pic>
      <p:pic>
        <p:nvPicPr>
          <p:cNvPr id="3" name="图片 2" descr="midError_match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6" y="1156585"/>
            <a:ext cx="1805074" cy="1805074"/>
          </a:xfrm>
          <a:prstGeom prst="rect">
            <a:avLst/>
          </a:prstGeom>
        </p:spPr>
      </p:pic>
      <p:pic>
        <p:nvPicPr>
          <p:cNvPr id="4" name="图片 3" descr="midError_syndro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044" y="1156585"/>
            <a:ext cx="1805074" cy="1805074"/>
          </a:xfrm>
          <a:prstGeom prst="rect">
            <a:avLst/>
          </a:prstGeom>
        </p:spPr>
      </p:pic>
      <p:pic>
        <p:nvPicPr>
          <p:cNvPr id="5" name="图片 0" descr="midError_correc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168" y="1156585"/>
            <a:ext cx="1805074" cy="1805074"/>
          </a:xfrm>
          <a:prstGeom prst="rect">
            <a:avLst/>
          </a:prstGeom>
        </p:spPr>
      </p:pic>
      <p:sp>
        <p:nvSpPr>
          <p:cNvPr id="8" name="Google Shape;337;p41">
            <a:extLst>
              <a:ext uri="{FF2B5EF4-FFF2-40B4-BE49-F238E27FC236}">
                <a16:creationId xmlns:a16="http://schemas.microsoft.com/office/drawing/2014/main" id="{93E415E4-20A3-092C-FD56-BBDFCBA6E441}"/>
              </a:ext>
            </a:extLst>
          </p:cNvPr>
          <p:cNvSpPr txBox="1">
            <a:spLocks/>
          </p:cNvSpPr>
          <p:nvPr/>
        </p:nvSpPr>
        <p:spPr>
          <a:xfrm>
            <a:off x="717800" y="3150880"/>
            <a:ext cx="2709949" cy="180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>
              <a:buClr>
                <a:schemeClr val="accent1"/>
              </a:buClr>
              <a:buSzPts val="1400"/>
            </a:pPr>
            <a:r>
              <a:rPr lang="en-US" altLang="zh-CN" sz="1400" dirty="0">
                <a:solidFill>
                  <a:schemeClr val="tx1"/>
                </a:solidFill>
              </a:rPr>
              <a:t>Introduce errors</a:t>
            </a:r>
          </a:p>
          <a:p>
            <a:pPr indent="-317500">
              <a:buClr>
                <a:schemeClr val="accent1"/>
              </a:buClr>
              <a:buSzPts val="1400"/>
            </a:pPr>
            <a:endParaRPr lang="en-US" altLang="zh-CN" sz="1400" dirty="0">
              <a:solidFill>
                <a:schemeClr val="tx1"/>
              </a:solidFill>
            </a:endParaRPr>
          </a:p>
          <a:p>
            <a:pPr indent="-317500">
              <a:buClr>
                <a:schemeClr val="accent1"/>
              </a:buClr>
              <a:buSzPts val="1400"/>
            </a:pPr>
            <a:r>
              <a:rPr lang="en-US" altLang="zh-CN" sz="1400" dirty="0">
                <a:solidFill>
                  <a:schemeClr val="tx1"/>
                </a:solidFill>
              </a:rPr>
              <a:t>Plot syndromes</a:t>
            </a:r>
          </a:p>
          <a:p>
            <a:pPr indent="-317500">
              <a:buClr>
                <a:schemeClr val="accent1"/>
              </a:buClr>
              <a:buSzPts val="1400"/>
            </a:pPr>
            <a:endParaRPr lang="en-US" altLang="zh-CN" sz="1400" dirty="0">
              <a:solidFill>
                <a:schemeClr val="tx1"/>
              </a:solidFill>
            </a:endParaRPr>
          </a:p>
          <a:p>
            <a:pPr indent="-317500">
              <a:buClr>
                <a:schemeClr val="accent1"/>
              </a:buClr>
              <a:buSzPts val="1400"/>
            </a:pPr>
            <a:r>
              <a:rPr lang="en-US" altLang="zh-CN" sz="1400" dirty="0">
                <a:solidFill>
                  <a:schemeClr val="tx1"/>
                </a:solidFill>
              </a:rPr>
              <a:t>Match the syndromes</a:t>
            </a:r>
          </a:p>
          <a:p>
            <a:pPr indent="-317500">
              <a:buClr>
                <a:schemeClr val="accent1"/>
              </a:buClr>
              <a:buSzPts val="1400"/>
            </a:pPr>
            <a:endParaRPr lang="en-US" altLang="zh-CN" sz="1400" dirty="0">
              <a:solidFill>
                <a:schemeClr val="tx1"/>
              </a:solidFill>
            </a:endParaRPr>
          </a:p>
          <a:p>
            <a:pPr indent="-317500">
              <a:buClr>
                <a:schemeClr val="accent1"/>
              </a:buClr>
              <a:buSzPts val="1400"/>
            </a:pPr>
            <a:r>
              <a:rPr lang="en-US" altLang="zh-CN" sz="1400" dirty="0">
                <a:solidFill>
                  <a:schemeClr val="tx1"/>
                </a:solidFill>
              </a:rPr>
              <a:t>Get the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8200" y="5170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Blossom Algorithm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179705" y="555625"/>
            <a:ext cx="8082280" cy="1233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 dirty="0">
                <a:solidFill>
                  <a:srgbClr val="FF0000"/>
                </a:solidFill>
              </a:rPr>
              <a:t>Matching</a:t>
            </a:r>
            <a:r>
              <a:rPr lang="en-GB" sz="1400" dirty="0">
                <a:solidFill>
                  <a:schemeClr val="dk1"/>
                </a:solidFill>
              </a:rPr>
              <a:t>: a subset of edges such that no 2 share a vertex.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 dirty="0">
                <a:solidFill>
                  <a:srgbClr val="FF0000"/>
                </a:solidFill>
              </a:rPr>
              <a:t>Maximum matching</a:t>
            </a:r>
            <a:r>
              <a:rPr lang="en-GB" sz="1400" dirty="0">
                <a:solidFill>
                  <a:schemeClr val="dk1"/>
                </a:solidFill>
              </a:rPr>
              <a:t>: it contains the most edges possible compared to other matching for the given graph.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 dirty="0">
                <a:solidFill>
                  <a:srgbClr val="FF0000"/>
                </a:solidFill>
              </a:rPr>
              <a:t>Perfect matching</a:t>
            </a:r>
            <a:r>
              <a:rPr lang="en-GB" sz="1400" dirty="0">
                <a:solidFill>
                  <a:schemeClr val="dk1"/>
                </a:solidFill>
              </a:rPr>
              <a:t>: if each vertex in the graph has exactly one incident edge in this matching.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GB"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GB" sz="1400" dirty="0">
              <a:solidFill>
                <a:schemeClr val="dk1"/>
              </a:solidFill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851660"/>
            <a:ext cx="5243195" cy="26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0b607a6-b010-42a3-aa11-779573e679d3"/>
  <p:tag name="COMMONDATA" val="eyJoZGlkIjoiOTRmZGUxZGRiMWRjMTk2ZWNmNzUwOTk4MTlmZWIwO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1132</Words>
  <Application>Microsoft Office PowerPoint</Application>
  <PresentationFormat>全屏显示(16:9)</PresentationFormat>
  <Paragraphs>154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Wingdings</vt:lpstr>
      <vt:lpstr>宋体</vt:lpstr>
      <vt:lpstr>Fira Sans Extra Condensed Medium</vt:lpstr>
      <vt:lpstr>Barlow</vt:lpstr>
      <vt:lpstr>Arial</vt:lpstr>
      <vt:lpstr>黑体</vt:lpstr>
      <vt:lpstr>Montserrat</vt:lpstr>
      <vt:lpstr>Management Consulting Toolkit by Slidesgo</vt:lpstr>
      <vt:lpstr>PowerPoint 演示文稿</vt:lpstr>
      <vt:lpstr>Catalog</vt:lpstr>
      <vt:lpstr>Introduction</vt:lpstr>
      <vt:lpstr>Toric Code </vt:lpstr>
      <vt:lpstr>The Surface Code &amp; Toric Code </vt:lpstr>
      <vt:lpstr>The Surface Code</vt:lpstr>
      <vt:lpstr>The Problem</vt:lpstr>
      <vt:lpstr>Surface code decoders</vt:lpstr>
      <vt:lpstr>The Blossom Algorithm</vt:lpstr>
      <vt:lpstr>The Blossom Algorithm</vt:lpstr>
      <vt:lpstr>The Blossom Algorithm</vt:lpstr>
      <vt:lpstr>The Blossom Algorithm</vt:lpstr>
      <vt:lpstr>The Blossom Algorithm</vt:lpstr>
      <vt:lpstr>The Blossom Algorithm</vt:lpstr>
      <vt:lpstr>Perfect matching with weight</vt:lpstr>
      <vt:lpstr>Perfect matching with weight</vt:lpstr>
      <vt:lpstr>Perfect matching with weight</vt:lpstr>
      <vt:lpstr>What We Do</vt:lpstr>
      <vt:lpstr>PowerPoint 演示文稿</vt:lpstr>
      <vt:lpstr>Error threshold</vt:lpstr>
      <vt:lpstr>Error Threshold</vt:lpstr>
      <vt:lpstr>Time Complexity</vt:lpstr>
      <vt:lpstr>PowerPoint 演示文稿</vt:lpstr>
      <vt:lpstr>Trade-off of decoders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Code  Decoder</dc:title>
  <dc:creator/>
  <cp:lastModifiedBy>紫城 杨</cp:lastModifiedBy>
  <cp:revision>168</cp:revision>
  <dcterms:created xsi:type="dcterms:W3CDTF">2024-05-25T01:42:00Z</dcterms:created>
  <dcterms:modified xsi:type="dcterms:W3CDTF">2024-05-26T15:27:22Z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DE59BD9DEF404603AD6EB19662249666_12</vt:lpwstr>
  </property>
  <property fmtid="{D5CDD505-2E9C-101B-9397-08002B2CF9AE}" pid="3" name="KSOProductBuildVer">
    <vt:lpwstr>2052-11.1.0.14309</vt:lpwstr>
  </property>
</Properties>
</file>